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0D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83" d="100"/>
          <a:sy n="183" d="100"/>
        </p:scale>
        <p:origin x="27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F2-9258-4BA6-BAE9-2932D4281F45}" type="datetimeFigureOut">
              <a:rPr lang="nl-NL" smtClean="0"/>
              <a:t>23-1-2022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14F-7CB1-459F-94A5-15027CDC29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2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F2-9258-4BA6-BAE9-2932D4281F45}" type="datetimeFigureOut">
              <a:rPr lang="nl-NL" smtClean="0"/>
              <a:t>23-1-2022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14F-7CB1-459F-94A5-15027CDC29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35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F2-9258-4BA6-BAE9-2932D4281F45}" type="datetimeFigureOut">
              <a:rPr lang="nl-NL" smtClean="0"/>
              <a:t>23-1-2022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14F-7CB1-459F-94A5-15027CDC29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99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F2-9258-4BA6-BAE9-2932D4281F45}" type="datetimeFigureOut">
              <a:rPr lang="nl-NL" smtClean="0"/>
              <a:t>23-1-2022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14F-7CB1-459F-94A5-15027CDC29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93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F2-9258-4BA6-BAE9-2932D4281F45}" type="datetimeFigureOut">
              <a:rPr lang="nl-NL" smtClean="0"/>
              <a:t>23-1-2022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14F-7CB1-459F-94A5-15027CDC29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54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F2-9258-4BA6-BAE9-2932D4281F45}" type="datetimeFigureOut">
              <a:rPr lang="nl-NL" smtClean="0"/>
              <a:t>23-1-2022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14F-7CB1-459F-94A5-15027CDC29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83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F2-9258-4BA6-BAE9-2932D4281F45}" type="datetimeFigureOut">
              <a:rPr lang="nl-NL" smtClean="0"/>
              <a:t>23-1-2022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14F-7CB1-459F-94A5-15027CDC29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4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F2-9258-4BA6-BAE9-2932D4281F45}" type="datetimeFigureOut">
              <a:rPr lang="nl-NL" smtClean="0"/>
              <a:t>23-1-2022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14F-7CB1-459F-94A5-15027CDC29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91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F2-9258-4BA6-BAE9-2932D4281F45}" type="datetimeFigureOut">
              <a:rPr lang="nl-NL" smtClean="0"/>
              <a:t>23-1-2022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14F-7CB1-459F-94A5-15027CDC29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43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F2-9258-4BA6-BAE9-2932D4281F45}" type="datetimeFigureOut">
              <a:rPr lang="nl-NL" smtClean="0"/>
              <a:t>23-1-2022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14F-7CB1-459F-94A5-15027CDC29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18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F2-9258-4BA6-BAE9-2932D4281F45}" type="datetimeFigureOut">
              <a:rPr lang="nl-NL" smtClean="0"/>
              <a:t>23-1-2022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F14F-7CB1-459F-94A5-15027CDC29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09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B2F2-9258-4BA6-BAE9-2932D4281F45}" type="datetimeFigureOut">
              <a:rPr lang="nl-NL" smtClean="0"/>
              <a:t>23-1-2022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F14F-7CB1-459F-94A5-15027CDC29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13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6637" y="1962119"/>
            <a:ext cx="9144000" cy="1126314"/>
          </a:xfrm>
        </p:spPr>
        <p:txBody>
          <a:bodyPr>
            <a:normAutofit/>
          </a:bodyPr>
          <a:lstStyle/>
          <a:p>
            <a:r>
              <a:rPr lang="nl-NL" sz="7200" b="1" dirty="0">
                <a:solidFill>
                  <a:schemeClr val="bg1"/>
                </a:solidFill>
              </a:rPr>
              <a:t>Remote </a:t>
            </a:r>
            <a:r>
              <a:rPr lang="nl-NL" sz="7200" b="1" dirty="0" err="1">
                <a:solidFill>
                  <a:schemeClr val="bg1"/>
                </a:solidFill>
              </a:rPr>
              <a:t>Syslog</a:t>
            </a:r>
            <a:r>
              <a:rPr lang="nl-NL" sz="7200" b="1" dirty="0">
                <a:solidFill>
                  <a:schemeClr val="bg1"/>
                </a:solidFill>
              </a:rPr>
              <a:t> X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6238845"/>
            <a:ext cx="12192000" cy="619156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59" y="6278670"/>
            <a:ext cx="526032" cy="53950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9199984" y="6278670"/>
            <a:ext cx="236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Remote </a:t>
            </a:r>
            <a:r>
              <a:rPr lang="nl-NL" sz="2800" b="1" dirty="0" err="1">
                <a:solidFill>
                  <a:schemeClr val="bg1"/>
                </a:solidFill>
              </a:rPr>
              <a:t>Syslog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252327-8A5E-49A6-A85F-B73C74A6E9ED}"/>
              </a:ext>
            </a:extLst>
          </p:cNvPr>
          <p:cNvSpPr txBox="1"/>
          <p:nvPr/>
        </p:nvSpPr>
        <p:spPr>
          <a:xfrm>
            <a:off x="108738" y="5709138"/>
            <a:ext cx="269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Speaker: </a:t>
            </a:r>
            <a:r>
              <a:rPr lang="nl-NL" dirty="0" err="1">
                <a:solidFill>
                  <a:schemeClr val="bg1"/>
                </a:solidFill>
              </a:rPr>
              <a:t>T.Slenter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5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7976" y="391887"/>
            <a:ext cx="9144000" cy="1026366"/>
          </a:xfrm>
        </p:spPr>
        <p:txBody>
          <a:bodyPr>
            <a:normAutofit fontScale="90000"/>
          </a:bodyPr>
          <a:lstStyle/>
          <a:p>
            <a:r>
              <a:rPr lang="nl-NL" sz="7200" b="1" dirty="0">
                <a:solidFill>
                  <a:schemeClr val="bg1"/>
                </a:solidFill>
              </a:rPr>
              <a:t>Concept</a:t>
            </a:r>
          </a:p>
        </p:txBody>
      </p:sp>
      <p:sp>
        <p:nvSpPr>
          <p:cNvPr id="5" name="Stroomdiagram: Proces 4">
            <a:extLst>
              <a:ext uri="{FF2B5EF4-FFF2-40B4-BE49-F238E27FC236}">
                <a16:creationId xmlns:a16="http://schemas.microsoft.com/office/drawing/2014/main" id="{675E0E06-0D00-4DD7-949D-B39C061A1EE7}"/>
              </a:ext>
            </a:extLst>
          </p:cNvPr>
          <p:cNvSpPr/>
          <p:nvPr/>
        </p:nvSpPr>
        <p:spPr>
          <a:xfrm>
            <a:off x="3117890" y="1763110"/>
            <a:ext cx="404203" cy="4012487"/>
          </a:xfrm>
          <a:prstGeom prst="flowChartProcess">
            <a:avLst/>
          </a:prstGeom>
          <a:solidFill>
            <a:schemeClr val="accent3">
              <a:alpha val="11000"/>
            </a:schemeClr>
          </a:solidFill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82FB6CF-40A4-4A35-B0E3-56C54C1D6843}"/>
              </a:ext>
            </a:extLst>
          </p:cNvPr>
          <p:cNvSpPr/>
          <p:nvPr/>
        </p:nvSpPr>
        <p:spPr>
          <a:xfrm>
            <a:off x="3685592" y="1763111"/>
            <a:ext cx="5038530" cy="1112422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shade val="30000"/>
                  <a:satMod val="115000"/>
                  <a:alpha val="2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</a:gradFill>
          <a:ln>
            <a:solidFill>
              <a:schemeClr val="tx2">
                <a:lumMod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10A7947-5F7E-42DB-AFC6-23226654DBCC}"/>
              </a:ext>
            </a:extLst>
          </p:cNvPr>
          <p:cNvSpPr/>
          <p:nvPr/>
        </p:nvSpPr>
        <p:spPr>
          <a:xfrm>
            <a:off x="4310518" y="3204499"/>
            <a:ext cx="3781651" cy="1103396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shade val="30000"/>
                  <a:satMod val="115000"/>
                  <a:alpha val="2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</a:gradFill>
          <a:ln>
            <a:solidFill>
              <a:schemeClr val="tx2">
                <a:lumMod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>
              <a:solidFill>
                <a:schemeClr val="tx1"/>
              </a:solidFill>
            </a:endParaRPr>
          </a:p>
        </p:txBody>
      </p:sp>
      <p:sp>
        <p:nvSpPr>
          <p:cNvPr id="8" name="Stroomdiagram: Proces 7">
            <a:extLst>
              <a:ext uri="{FF2B5EF4-FFF2-40B4-BE49-F238E27FC236}">
                <a16:creationId xmlns:a16="http://schemas.microsoft.com/office/drawing/2014/main" id="{C249CF8B-720A-4CCE-A6F6-909E88B33FF0}"/>
              </a:ext>
            </a:extLst>
          </p:cNvPr>
          <p:cNvSpPr/>
          <p:nvPr/>
        </p:nvSpPr>
        <p:spPr>
          <a:xfrm>
            <a:off x="3908252" y="2300395"/>
            <a:ext cx="1161870" cy="441960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RSC</a:t>
            </a:r>
          </a:p>
        </p:txBody>
      </p:sp>
      <p:sp>
        <p:nvSpPr>
          <p:cNvPr id="9" name="Pijl: omlaag 13">
            <a:extLst>
              <a:ext uri="{FF2B5EF4-FFF2-40B4-BE49-F238E27FC236}">
                <a16:creationId xmlns:a16="http://schemas.microsoft.com/office/drawing/2014/main" id="{B94676E3-E98E-4A86-AEAB-7052BD7AF4E6}"/>
              </a:ext>
            </a:extLst>
          </p:cNvPr>
          <p:cNvSpPr/>
          <p:nvPr/>
        </p:nvSpPr>
        <p:spPr>
          <a:xfrm>
            <a:off x="4310518" y="2913508"/>
            <a:ext cx="356858" cy="272611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>
              <a:solidFill>
                <a:schemeClr val="tx1"/>
              </a:solidFill>
            </a:endParaRPr>
          </a:p>
        </p:txBody>
      </p:sp>
      <p:sp>
        <p:nvSpPr>
          <p:cNvPr id="10" name="Stroomdiagram: Proces 9">
            <a:extLst>
              <a:ext uri="{FF2B5EF4-FFF2-40B4-BE49-F238E27FC236}">
                <a16:creationId xmlns:a16="http://schemas.microsoft.com/office/drawing/2014/main" id="{2F56D309-E3C5-4A29-A34F-3C90757A6542}"/>
              </a:ext>
            </a:extLst>
          </p:cNvPr>
          <p:cNvSpPr/>
          <p:nvPr/>
        </p:nvSpPr>
        <p:spPr>
          <a:xfrm>
            <a:off x="5621917" y="2293864"/>
            <a:ext cx="1161870" cy="441960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RSE</a:t>
            </a:r>
          </a:p>
        </p:txBody>
      </p:sp>
      <p:sp>
        <p:nvSpPr>
          <p:cNvPr id="11" name="Stroomdiagram: Proces 10">
            <a:extLst>
              <a:ext uri="{FF2B5EF4-FFF2-40B4-BE49-F238E27FC236}">
                <a16:creationId xmlns:a16="http://schemas.microsoft.com/office/drawing/2014/main" id="{99117D3D-02FF-4664-A135-8228B5958E4A}"/>
              </a:ext>
            </a:extLst>
          </p:cNvPr>
          <p:cNvSpPr/>
          <p:nvPr/>
        </p:nvSpPr>
        <p:spPr>
          <a:xfrm>
            <a:off x="7338726" y="2293863"/>
            <a:ext cx="1161870" cy="441960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schemeClr val="tx1"/>
                </a:solidFill>
              </a:rPr>
              <a:t>Third</a:t>
            </a:r>
            <a:r>
              <a:rPr lang="nl-NL" sz="1200" dirty="0">
                <a:solidFill>
                  <a:schemeClr val="tx1"/>
                </a:solidFill>
              </a:rPr>
              <a:t> party</a:t>
            </a:r>
          </a:p>
        </p:txBody>
      </p:sp>
      <p:sp>
        <p:nvSpPr>
          <p:cNvPr id="12" name="Pijl: omlaag 17">
            <a:extLst>
              <a:ext uri="{FF2B5EF4-FFF2-40B4-BE49-F238E27FC236}">
                <a16:creationId xmlns:a16="http://schemas.microsoft.com/office/drawing/2014/main" id="{1E0F67DF-F077-44FF-A385-F465EB80F4AF}"/>
              </a:ext>
            </a:extLst>
          </p:cNvPr>
          <p:cNvSpPr/>
          <p:nvPr/>
        </p:nvSpPr>
        <p:spPr>
          <a:xfrm>
            <a:off x="6018502" y="2905667"/>
            <a:ext cx="356858" cy="272611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>
              <a:solidFill>
                <a:schemeClr val="tx1"/>
              </a:solidFill>
            </a:endParaRPr>
          </a:p>
        </p:txBody>
      </p:sp>
      <p:sp>
        <p:nvSpPr>
          <p:cNvPr id="13" name="Pijl: omlaag 18">
            <a:extLst>
              <a:ext uri="{FF2B5EF4-FFF2-40B4-BE49-F238E27FC236}">
                <a16:creationId xmlns:a16="http://schemas.microsoft.com/office/drawing/2014/main" id="{5306BD5F-3599-4320-8B8E-6A6B66B160D5}"/>
              </a:ext>
            </a:extLst>
          </p:cNvPr>
          <p:cNvSpPr/>
          <p:nvPr/>
        </p:nvSpPr>
        <p:spPr>
          <a:xfrm>
            <a:off x="7735311" y="2905667"/>
            <a:ext cx="356858" cy="272611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>
              <a:solidFill>
                <a:schemeClr val="tx1"/>
              </a:solidFill>
            </a:endParaRPr>
          </a:p>
        </p:txBody>
      </p:sp>
      <p:sp>
        <p:nvSpPr>
          <p:cNvPr id="14" name="Pijl: omlaag 19">
            <a:extLst>
              <a:ext uri="{FF2B5EF4-FFF2-40B4-BE49-F238E27FC236}">
                <a16:creationId xmlns:a16="http://schemas.microsoft.com/office/drawing/2014/main" id="{2CB788F3-A844-49AA-9BA9-D750156A9940}"/>
              </a:ext>
            </a:extLst>
          </p:cNvPr>
          <p:cNvSpPr/>
          <p:nvPr/>
        </p:nvSpPr>
        <p:spPr>
          <a:xfrm>
            <a:off x="4310518" y="4352061"/>
            <a:ext cx="356858" cy="272611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>
              <a:solidFill>
                <a:schemeClr val="tx1"/>
              </a:solidFill>
            </a:endParaRPr>
          </a:p>
        </p:txBody>
      </p:sp>
      <p:sp>
        <p:nvSpPr>
          <p:cNvPr id="15" name="Pijl: omlaag 20">
            <a:extLst>
              <a:ext uri="{FF2B5EF4-FFF2-40B4-BE49-F238E27FC236}">
                <a16:creationId xmlns:a16="http://schemas.microsoft.com/office/drawing/2014/main" id="{18B08BFD-A8BD-478C-97BA-8EFFD352F1D2}"/>
              </a:ext>
            </a:extLst>
          </p:cNvPr>
          <p:cNvSpPr/>
          <p:nvPr/>
        </p:nvSpPr>
        <p:spPr>
          <a:xfrm>
            <a:off x="6018502" y="4344220"/>
            <a:ext cx="356858" cy="272611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>
              <a:solidFill>
                <a:schemeClr val="tx1"/>
              </a:solidFill>
            </a:endParaRPr>
          </a:p>
        </p:txBody>
      </p:sp>
      <p:sp>
        <p:nvSpPr>
          <p:cNvPr id="16" name="Pijl: omlaag 21">
            <a:extLst>
              <a:ext uri="{FF2B5EF4-FFF2-40B4-BE49-F238E27FC236}">
                <a16:creationId xmlns:a16="http://schemas.microsoft.com/office/drawing/2014/main" id="{86AB0958-FCD5-4546-9C00-CADD111F9C83}"/>
              </a:ext>
            </a:extLst>
          </p:cNvPr>
          <p:cNvSpPr/>
          <p:nvPr/>
        </p:nvSpPr>
        <p:spPr>
          <a:xfrm>
            <a:off x="7735311" y="4344220"/>
            <a:ext cx="356858" cy="272611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>
              <a:solidFill>
                <a:schemeClr val="tx1"/>
              </a:solidFill>
            </a:endParaRPr>
          </a:p>
        </p:txBody>
      </p:sp>
      <p:sp>
        <p:nvSpPr>
          <p:cNvPr id="17" name="Stroomdiagram: Proces 16">
            <a:extLst>
              <a:ext uri="{FF2B5EF4-FFF2-40B4-BE49-F238E27FC236}">
                <a16:creationId xmlns:a16="http://schemas.microsoft.com/office/drawing/2014/main" id="{855867AD-61C3-4D16-886D-2A5A12DEBD1F}"/>
              </a:ext>
            </a:extLst>
          </p:cNvPr>
          <p:cNvSpPr/>
          <p:nvPr/>
        </p:nvSpPr>
        <p:spPr>
          <a:xfrm>
            <a:off x="4585505" y="3646987"/>
            <a:ext cx="1161870" cy="441960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schemeClr val="tx1"/>
                </a:solidFill>
              </a:rPr>
              <a:t>Plaintext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8" name="Stroomdiagram: Proces 17">
            <a:extLst>
              <a:ext uri="{FF2B5EF4-FFF2-40B4-BE49-F238E27FC236}">
                <a16:creationId xmlns:a16="http://schemas.microsoft.com/office/drawing/2014/main" id="{B48D6EF9-B5AD-4DFE-95F7-0DDA71CE8AA4}"/>
              </a:ext>
            </a:extLst>
          </p:cNvPr>
          <p:cNvSpPr/>
          <p:nvPr/>
        </p:nvSpPr>
        <p:spPr>
          <a:xfrm>
            <a:off x="6631669" y="3646987"/>
            <a:ext cx="1161870" cy="441960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schemeClr val="tx1"/>
                </a:solidFill>
              </a:rPr>
              <a:t>Elasticsearch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BFE348A-91FA-4906-BB26-204CB156E55B}"/>
              </a:ext>
            </a:extLst>
          </p:cNvPr>
          <p:cNvSpPr txBox="1"/>
          <p:nvPr/>
        </p:nvSpPr>
        <p:spPr>
          <a:xfrm rot="16200000">
            <a:off x="1790543" y="3519130"/>
            <a:ext cx="300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Syslog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building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746C398-7BC7-4C7F-8A45-03AF7AC30718}"/>
              </a:ext>
            </a:extLst>
          </p:cNvPr>
          <p:cNvSpPr txBox="1"/>
          <p:nvPr/>
        </p:nvSpPr>
        <p:spPr>
          <a:xfrm>
            <a:off x="5871813" y="1839206"/>
            <a:ext cx="83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D5D6F44-62FA-42A1-B237-BA11EB6CE497}"/>
              </a:ext>
            </a:extLst>
          </p:cNvPr>
          <p:cNvSpPr txBox="1"/>
          <p:nvPr/>
        </p:nvSpPr>
        <p:spPr>
          <a:xfrm>
            <a:off x="5366226" y="3201900"/>
            <a:ext cx="167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output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CF804752-1BCF-4B7E-9F99-91E9A340690B}"/>
              </a:ext>
            </a:extLst>
          </p:cNvPr>
          <p:cNvSpPr/>
          <p:nvPr/>
        </p:nvSpPr>
        <p:spPr>
          <a:xfrm>
            <a:off x="3685592" y="4639123"/>
            <a:ext cx="5038530" cy="1136475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shade val="30000"/>
                  <a:satMod val="115000"/>
                  <a:alpha val="2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</a:gradFill>
          <a:ln>
            <a:solidFill>
              <a:schemeClr val="tx2">
                <a:lumMod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23" name="Stroomdiagram: Proces 22">
            <a:extLst>
              <a:ext uri="{FF2B5EF4-FFF2-40B4-BE49-F238E27FC236}">
                <a16:creationId xmlns:a16="http://schemas.microsoft.com/office/drawing/2014/main" id="{DBAB8A63-BCCE-428F-A081-1B941C600D04}"/>
              </a:ext>
            </a:extLst>
          </p:cNvPr>
          <p:cNvSpPr/>
          <p:nvPr/>
        </p:nvSpPr>
        <p:spPr>
          <a:xfrm>
            <a:off x="3908252" y="5060522"/>
            <a:ext cx="1161870" cy="441960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RSC/CLI</a:t>
            </a:r>
          </a:p>
        </p:txBody>
      </p:sp>
      <p:sp>
        <p:nvSpPr>
          <p:cNvPr id="24" name="Stroomdiagram: Proces 23">
            <a:extLst>
              <a:ext uri="{FF2B5EF4-FFF2-40B4-BE49-F238E27FC236}">
                <a16:creationId xmlns:a16="http://schemas.microsoft.com/office/drawing/2014/main" id="{415D0F98-C895-453A-B643-634B39ED8B10}"/>
              </a:ext>
            </a:extLst>
          </p:cNvPr>
          <p:cNvSpPr/>
          <p:nvPr/>
        </p:nvSpPr>
        <p:spPr>
          <a:xfrm>
            <a:off x="5621917" y="5053991"/>
            <a:ext cx="1161870" cy="441960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RSE/CLI</a:t>
            </a:r>
          </a:p>
        </p:txBody>
      </p:sp>
      <p:sp>
        <p:nvSpPr>
          <p:cNvPr id="25" name="Stroomdiagram: Proces 24">
            <a:extLst>
              <a:ext uri="{FF2B5EF4-FFF2-40B4-BE49-F238E27FC236}">
                <a16:creationId xmlns:a16="http://schemas.microsoft.com/office/drawing/2014/main" id="{AA673C95-9393-4797-892C-94860C42963E}"/>
              </a:ext>
            </a:extLst>
          </p:cNvPr>
          <p:cNvSpPr/>
          <p:nvPr/>
        </p:nvSpPr>
        <p:spPr>
          <a:xfrm>
            <a:off x="7338726" y="5053990"/>
            <a:ext cx="1161870" cy="441960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schemeClr val="tx1"/>
                </a:solidFill>
              </a:rPr>
              <a:t>Elastic</a:t>
            </a:r>
            <a:r>
              <a:rPr lang="nl-NL" sz="1200" dirty="0">
                <a:solidFill>
                  <a:schemeClr val="tx1"/>
                </a:solidFill>
              </a:rPr>
              <a:t>/CLI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E1B0730-49BD-4883-B980-2FE82F648D40}"/>
              </a:ext>
            </a:extLst>
          </p:cNvPr>
          <p:cNvSpPr txBox="1"/>
          <p:nvPr/>
        </p:nvSpPr>
        <p:spPr>
          <a:xfrm>
            <a:off x="5194948" y="4631282"/>
            <a:ext cx="201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</a:t>
            </a:r>
            <a:r>
              <a:rPr lang="nl-N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</p:txBody>
      </p:sp>
      <p:sp>
        <p:nvSpPr>
          <p:cNvPr id="28" name="Rechthoek 27"/>
          <p:cNvSpPr/>
          <p:nvPr/>
        </p:nvSpPr>
        <p:spPr>
          <a:xfrm>
            <a:off x="0" y="6238845"/>
            <a:ext cx="12192000" cy="6191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59" y="6278670"/>
            <a:ext cx="526032" cy="539505"/>
          </a:xfrm>
          <a:prstGeom prst="rect">
            <a:avLst/>
          </a:prstGeom>
        </p:spPr>
      </p:pic>
      <p:sp>
        <p:nvSpPr>
          <p:cNvPr id="30" name="Tekstvak 29"/>
          <p:cNvSpPr txBox="1"/>
          <p:nvPr/>
        </p:nvSpPr>
        <p:spPr>
          <a:xfrm>
            <a:off x="9199984" y="6278670"/>
            <a:ext cx="236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Remote </a:t>
            </a:r>
            <a:r>
              <a:rPr lang="nl-NL" sz="2800" b="1" dirty="0" err="1">
                <a:solidFill>
                  <a:schemeClr val="bg1"/>
                </a:solidFill>
              </a:rPr>
              <a:t>Syslog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9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7976" y="391887"/>
            <a:ext cx="9144000" cy="1026366"/>
          </a:xfrm>
        </p:spPr>
        <p:txBody>
          <a:bodyPr>
            <a:normAutofit fontScale="90000"/>
          </a:bodyPr>
          <a:lstStyle/>
          <a:p>
            <a:r>
              <a:rPr lang="nl-NL" sz="7200" b="1" dirty="0">
                <a:solidFill>
                  <a:schemeClr val="bg1"/>
                </a:solidFill>
              </a:rPr>
              <a:t>Architecture</a:t>
            </a:r>
          </a:p>
        </p:txBody>
      </p:sp>
      <p:sp>
        <p:nvSpPr>
          <p:cNvPr id="3" name="Rechthoek 2"/>
          <p:cNvSpPr/>
          <p:nvPr/>
        </p:nvSpPr>
        <p:spPr>
          <a:xfrm>
            <a:off x="0" y="6238845"/>
            <a:ext cx="12192000" cy="6191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59" y="6278670"/>
            <a:ext cx="526032" cy="53950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199984" y="6278670"/>
            <a:ext cx="236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Remote </a:t>
            </a:r>
            <a:r>
              <a:rPr lang="nl-NL" sz="2800" b="1" dirty="0" err="1">
                <a:solidFill>
                  <a:schemeClr val="bg1"/>
                </a:solidFill>
              </a:rPr>
              <a:t>Syslog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626DF7-722F-46AB-8413-CDD87AC72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658" y="1418253"/>
            <a:ext cx="5778684" cy="458396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D5E879E-97B2-4F19-B2B5-6D56DD7BB89F}"/>
              </a:ext>
            </a:extLst>
          </p:cNvPr>
          <p:cNvSpPr txBox="1"/>
          <p:nvPr/>
        </p:nvSpPr>
        <p:spPr>
          <a:xfrm>
            <a:off x="7429274" y="5317860"/>
            <a:ext cx="336987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chemeClr val="bg1"/>
                </a:solidFill>
              </a:rPr>
              <a:t>Process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required</a:t>
            </a:r>
            <a:r>
              <a:rPr lang="nl-NL" sz="1200" dirty="0">
                <a:solidFill>
                  <a:schemeClr val="bg1"/>
                </a:solidFill>
              </a:rPr>
              <a:t>: “</a:t>
            </a:r>
            <a:r>
              <a:rPr lang="nl-NL" sz="1200" dirty="0" err="1">
                <a:solidFill>
                  <a:schemeClr val="bg1"/>
                </a:solidFill>
              </a:rPr>
              <a:t>request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for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logging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by</a:t>
            </a:r>
            <a:r>
              <a:rPr lang="nl-NL" sz="1200" dirty="0">
                <a:solidFill>
                  <a:schemeClr val="bg1"/>
                </a:solidFill>
              </a:rPr>
              <a:t> intake new </a:t>
            </a:r>
            <a:r>
              <a:rPr lang="nl-NL" sz="1200" dirty="0" err="1">
                <a:solidFill>
                  <a:schemeClr val="bg1"/>
                </a:solidFill>
              </a:rPr>
              <a:t>products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and</a:t>
            </a:r>
            <a:r>
              <a:rPr lang="nl-NL" sz="1200" dirty="0">
                <a:solidFill>
                  <a:schemeClr val="bg1"/>
                </a:solidFill>
              </a:rPr>
              <a:t> services”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6A815645-08C1-4A40-8E3B-579E92DD2D45}"/>
              </a:ext>
            </a:extLst>
          </p:cNvPr>
          <p:cNvCxnSpPr/>
          <p:nvPr/>
        </p:nvCxnSpPr>
        <p:spPr>
          <a:xfrm flipH="1">
            <a:off x="7270757" y="5533884"/>
            <a:ext cx="14401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50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7976" y="391887"/>
            <a:ext cx="9144000" cy="1026366"/>
          </a:xfrm>
        </p:spPr>
        <p:txBody>
          <a:bodyPr>
            <a:normAutofit fontScale="90000"/>
          </a:bodyPr>
          <a:lstStyle/>
          <a:p>
            <a:r>
              <a:rPr lang="nl-NL" sz="7200" b="1" dirty="0" err="1">
                <a:solidFill>
                  <a:schemeClr val="bg1"/>
                </a:solidFill>
              </a:rPr>
              <a:t>Process</a:t>
            </a:r>
            <a:endParaRPr lang="nl-NL" sz="7200" b="1" dirty="0">
              <a:solidFill>
                <a:schemeClr val="bg1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0" y="6238845"/>
            <a:ext cx="12192000" cy="6191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59" y="6278670"/>
            <a:ext cx="526032" cy="53950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199984" y="6278670"/>
            <a:ext cx="236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Remote </a:t>
            </a:r>
            <a:r>
              <a:rPr lang="nl-NL" sz="2800" b="1" dirty="0" err="1">
                <a:solidFill>
                  <a:schemeClr val="bg1"/>
                </a:solidFill>
              </a:rPr>
              <a:t>Syslog</a:t>
            </a:r>
            <a:endParaRPr lang="nl-NL" sz="28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50">
            <a:extLst>
              <a:ext uri="{FF2B5EF4-FFF2-40B4-BE49-F238E27FC236}">
                <a16:creationId xmlns:a16="http://schemas.microsoft.com/office/drawing/2014/main" id="{6A2F8160-5DFE-4E62-AA9E-1C55903231B1}"/>
              </a:ext>
            </a:extLst>
          </p:cNvPr>
          <p:cNvCxnSpPr/>
          <p:nvPr/>
        </p:nvCxnSpPr>
        <p:spPr>
          <a:xfrm>
            <a:off x="6672400" y="5531907"/>
            <a:ext cx="2286000" cy="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8">
            <a:extLst>
              <a:ext uri="{FF2B5EF4-FFF2-40B4-BE49-F238E27FC236}">
                <a16:creationId xmlns:a16="http://schemas.microsoft.com/office/drawing/2014/main" id="{48BEDA1C-E81B-48E7-AB77-1CD3FEC8B132}"/>
              </a:ext>
            </a:extLst>
          </p:cNvPr>
          <p:cNvCxnSpPr/>
          <p:nvPr/>
        </p:nvCxnSpPr>
        <p:spPr>
          <a:xfrm flipH="1">
            <a:off x="3558297" y="4519083"/>
            <a:ext cx="2560320" cy="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3">
            <a:extLst>
              <a:ext uri="{FF2B5EF4-FFF2-40B4-BE49-F238E27FC236}">
                <a16:creationId xmlns:a16="http://schemas.microsoft.com/office/drawing/2014/main" id="{53CF5E50-13E5-421C-A385-47266900437E}"/>
              </a:ext>
            </a:extLst>
          </p:cNvPr>
          <p:cNvSpPr txBox="1"/>
          <p:nvPr/>
        </p:nvSpPr>
        <p:spPr>
          <a:xfrm>
            <a:off x="1610476" y="4393358"/>
            <a:ext cx="186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Classification incident / Registration</a:t>
            </a:r>
          </a:p>
        </p:txBody>
      </p:sp>
      <p:cxnSp>
        <p:nvCxnSpPr>
          <p:cNvPr id="14" name="Straight Arrow Connector 46">
            <a:extLst>
              <a:ext uri="{FF2B5EF4-FFF2-40B4-BE49-F238E27FC236}">
                <a16:creationId xmlns:a16="http://schemas.microsoft.com/office/drawing/2014/main" id="{DBC2249D-6FCF-4D8C-8177-C93DBE6AAEC0}"/>
              </a:ext>
            </a:extLst>
          </p:cNvPr>
          <p:cNvCxnSpPr/>
          <p:nvPr/>
        </p:nvCxnSpPr>
        <p:spPr>
          <a:xfrm>
            <a:off x="6100280" y="3670647"/>
            <a:ext cx="2286000" cy="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3">
            <a:extLst>
              <a:ext uri="{FF2B5EF4-FFF2-40B4-BE49-F238E27FC236}">
                <a16:creationId xmlns:a16="http://schemas.microsoft.com/office/drawing/2014/main" id="{46258667-A2DA-4655-9505-135FA6CC2E06}"/>
              </a:ext>
            </a:extLst>
          </p:cNvPr>
          <p:cNvSpPr txBox="1"/>
          <p:nvPr/>
        </p:nvSpPr>
        <p:spPr>
          <a:xfrm>
            <a:off x="8421976" y="3490228"/>
            <a:ext cx="1859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How to solve the issue  </a:t>
            </a:r>
          </a:p>
        </p:txBody>
      </p:sp>
      <p:cxnSp>
        <p:nvCxnSpPr>
          <p:cNvPr id="16" name="Straight Arrow Connector 44">
            <a:extLst>
              <a:ext uri="{FF2B5EF4-FFF2-40B4-BE49-F238E27FC236}">
                <a16:creationId xmlns:a16="http://schemas.microsoft.com/office/drawing/2014/main" id="{9A023ECB-CAFB-442D-86AB-13CFAD287BE3}"/>
              </a:ext>
            </a:extLst>
          </p:cNvPr>
          <p:cNvCxnSpPr/>
          <p:nvPr/>
        </p:nvCxnSpPr>
        <p:spPr>
          <a:xfrm flipH="1">
            <a:off x="3555797" y="2567883"/>
            <a:ext cx="2560320" cy="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42">
            <a:extLst>
              <a:ext uri="{FF2B5EF4-FFF2-40B4-BE49-F238E27FC236}">
                <a16:creationId xmlns:a16="http://schemas.microsoft.com/office/drawing/2014/main" id="{8A9EF23D-C4A8-42CC-A343-F2D517F1FDC1}"/>
              </a:ext>
            </a:extLst>
          </p:cNvPr>
          <p:cNvCxnSpPr/>
          <p:nvPr/>
        </p:nvCxnSpPr>
        <p:spPr>
          <a:xfrm>
            <a:off x="6097780" y="1824377"/>
            <a:ext cx="2286000" cy="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">
            <a:extLst>
              <a:ext uri="{FF2B5EF4-FFF2-40B4-BE49-F238E27FC236}">
                <a16:creationId xmlns:a16="http://schemas.microsoft.com/office/drawing/2014/main" id="{4392B9C0-74EB-4E5E-BE9F-329CD2856A9A}"/>
              </a:ext>
            </a:extLst>
          </p:cNvPr>
          <p:cNvGrpSpPr/>
          <p:nvPr/>
        </p:nvGrpSpPr>
        <p:grpSpPr>
          <a:xfrm>
            <a:off x="3499122" y="1372945"/>
            <a:ext cx="5361708" cy="4622163"/>
            <a:chOff x="357503" y="1115037"/>
            <a:chExt cx="5361708" cy="4622163"/>
          </a:xfrm>
          <a:effectLst>
            <a:reflection blurRad="6350" stA="50000" endA="300" endPos="8000" dist="50800" dir="5400000" sy="-100000" algn="bl" rotWithShape="0"/>
          </a:effectLst>
        </p:grpSpPr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666FAD78-2381-4712-BDEA-C3876EEF50BC}"/>
                </a:ext>
              </a:extLst>
            </p:cNvPr>
            <p:cNvSpPr/>
            <p:nvPr/>
          </p:nvSpPr>
          <p:spPr>
            <a:xfrm>
              <a:off x="357503" y="4826537"/>
              <a:ext cx="5361708" cy="910663"/>
            </a:xfrm>
            <a:custGeom>
              <a:avLst/>
              <a:gdLst/>
              <a:ahLst/>
              <a:cxnLst/>
              <a:rect l="l" t="t" r="r" b="b"/>
              <a:pathLst>
                <a:path w="5361708" h="910663">
                  <a:moveTo>
                    <a:pt x="528185" y="0"/>
                  </a:moveTo>
                  <a:lnTo>
                    <a:pt x="4833524" y="0"/>
                  </a:lnTo>
                  <a:lnTo>
                    <a:pt x="5361708" y="910663"/>
                  </a:lnTo>
                  <a:lnTo>
                    <a:pt x="0" y="910663"/>
                  </a:lnTo>
                  <a:close/>
                </a:path>
              </a:pathLst>
            </a:custGeom>
            <a:gradFill>
              <a:gsLst>
                <a:gs pos="15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3">
              <a:extLst>
                <a:ext uri="{FF2B5EF4-FFF2-40B4-BE49-F238E27FC236}">
                  <a16:creationId xmlns:a16="http://schemas.microsoft.com/office/drawing/2014/main" id="{A93A4D3C-878A-49B0-8768-1C7E8C2461F3}"/>
                </a:ext>
              </a:extLst>
            </p:cNvPr>
            <p:cNvSpPr/>
            <p:nvPr/>
          </p:nvSpPr>
          <p:spPr>
            <a:xfrm>
              <a:off x="918246" y="3856003"/>
              <a:ext cx="4240225" cy="914400"/>
            </a:xfrm>
            <a:custGeom>
              <a:avLst/>
              <a:gdLst/>
              <a:ahLst/>
              <a:cxnLst/>
              <a:rect l="l" t="t" r="r" b="b"/>
              <a:pathLst>
                <a:path w="4240225" h="914400">
                  <a:moveTo>
                    <a:pt x="530352" y="0"/>
                  </a:moveTo>
                  <a:lnTo>
                    <a:pt x="3709873" y="0"/>
                  </a:lnTo>
                  <a:lnTo>
                    <a:pt x="4240225" y="914400"/>
                  </a:lnTo>
                  <a:lnTo>
                    <a:pt x="0" y="914400"/>
                  </a:lnTo>
                  <a:close/>
                </a:path>
              </a:pathLst>
            </a:custGeom>
            <a:gradFill>
              <a:gsLst>
                <a:gs pos="15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3">
              <a:extLst>
                <a:ext uri="{FF2B5EF4-FFF2-40B4-BE49-F238E27FC236}">
                  <a16:creationId xmlns:a16="http://schemas.microsoft.com/office/drawing/2014/main" id="{327F80EA-6D7C-4123-B487-534ED343F09E}"/>
                </a:ext>
              </a:extLst>
            </p:cNvPr>
            <p:cNvSpPr/>
            <p:nvPr/>
          </p:nvSpPr>
          <p:spPr>
            <a:xfrm>
              <a:off x="1484663" y="2879420"/>
              <a:ext cx="3107388" cy="914400"/>
            </a:xfrm>
            <a:custGeom>
              <a:avLst/>
              <a:gdLst/>
              <a:ahLst/>
              <a:cxnLst/>
              <a:rect l="l" t="t" r="r" b="b"/>
              <a:pathLst>
                <a:path w="3107388" h="914400">
                  <a:moveTo>
                    <a:pt x="530352" y="0"/>
                  </a:moveTo>
                  <a:lnTo>
                    <a:pt x="2577036" y="0"/>
                  </a:lnTo>
                  <a:lnTo>
                    <a:pt x="3107388" y="914400"/>
                  </a:lnTo>
                  <a:lnTo>
                    <a:pt x="0" y="914400"/>
                  </a:lnTo>
                  <a:close/>
                </a:path>
              </a:pathLst>
            </a:custGeom>
            <a:gradFill>
              <a:gsLst>
                <a:gs pos="15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3">
              <a:extLst>
                <a:ext uri="{FF2B5EF4-FFF2-40B4-BE49-F238E27FC236}">
                  <a16:creationId xmlns:a16="http://schemas.microsoft.com/office/drawing/2014/main" id="{DC0DB719-392C-40E5-9E4C-86DFEB17C18B}"/>
                </a:ext>
              </a:extLst>
            </p:cNvPr>
            <p:cNvSpPr/>
            <p:nvPr/>
          </p:nvSpPr>
          <p:spPr>
            <a:xfrm>
              <a:off x="2049828" y="1905000"/>
              <a:ext cx="1977061" cy="914400"/>
            </a:xfrm>
            <a:custGeom>
              <a:avLst/>
              <a:gdLst/>
              <a:ahLst/>
              <a:cxnLst/>
              <a:rect l="l" t="t" r="r" b="b"/>
              <a:pathLst>
                <a:path w="1977061" h="914400">
                  <a:moveTo>
                    <a:pt x="530352" y="0"/>
                  </a:moveTo>
                  <a:lnTo>
                    <a:pt x="1446709" y="0"/>
                  </a:lnTo>
                  <a:lnTo>
                    <a:pt x="1977061" y="914400"/>
                  </a:lnTo>
                  <a:lnTo>
                    <a:pt x="0" y="914400"/>
                  </a:lnTo>
                  <a:close/>
                </a:path>
              </a:pathLst>
            </a:custGeom>
            <a:gradFill>
              <a:gsLst>
                <a:gs pos="15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3">
              <a:extLst>
                <a:ext uri="{FF2B5EF4-FFF2-40B4-BE49-F238E27FC236}">
                  <a16:creationId xmlns:a16="http://schemas.microsoft.com/office/drawing/2014/main" id="{ED4392AA-2F74-40CB-A769-E58DEE90B463}"/>
                </a:ext>
              </a:extLst>
            </p:cNvPr>
            <p:cNvSpPr/>
            <p:nvPr/>
          </p:nvSpPr>
          <p:spPr>
            <a:xfrm>
              <a:off x="2613976" y="1115037"/>
              <a:ext cx="848762" cy="731692"/>
            </a:xfrm>
            <a:custGeom>
              <a:avLst/>
              <a:gdLst/>
              <a:ahLst/>
              <a:cxnLst/>
              <a:rect l="l" t="t" r="r" b="b"/>
              <a:pathLst>
                <a:path w="848762" h="731692">
                  <a:moveTo>
                    <a:pt x="424381" y="0"/>
                  </a:moveTo>
                  <a:lnTo>
                    <a:pt x="848762" y="731692"/>
                  </a:lnTo>
                  <a:lnTo>
                    <a:pt x="0" y="73169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6AF00"/>
                </a:gs>
                <a:gs pos="100000">
                  <a:srgbClr val="FCF600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53">
            <a:extLst>
              <a:ext uri="{FF2B5EF4-FFF2-40B4-BE49-F238E27FC236}">
                <a16:creationId xmlns:a16="http://schemas.microsoft.com/office/drawing/2014/main" id="{CA8C89B8-7B19-440A-8015-0810F7542ACA}"/>
              </a:ext>
            </a:extLst>
          </p:cNvPr>
          <p:cNvSpPr txBox="1"/>
          <p:nvPr/>
        </p:nvSpPr>
        <p:spPr>
          <a:xfrm>
            <a:off x="8419476" y="1643958"/>
            <a:ext cx="1859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planning /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extBox 53">
            <a:extLst>
              <a:ext uri="{FF2B5EF4-FFF2-40B4-BE49-F238E27FC236}">
                <a16:creationId xmlns:a16="http://schemas.microsoft.com/office/drawing/2014/main" id="{04EA66FA-F2B7-4348-B56F-D863CEBAC492}"/>
              </a:ext>
            </a:extLst>
          </p:cNvPr>
          <p:cNvSpPr txBox="1"/>
          <p:nvPr/>
        </p:nvSpPr>
        <p:spPr>
          <a:xfrm>
            <a:off x="1607976" y="2442158"/>
            <a:ext cx="18680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Prepare, test and verify hotfix or new code</a:t>
            </a:r>
          </a:p>
        </p:txBody>
      </p:sp>
      <p:sp>
        <p:nvSpPr>
          <p:cNvPr id="26" name="TextBox 53">
            <a:extLst>
              <a:ext uri="{FF2B5EF4-FFF2-40B4-BE49-F238E27FC236}">
                <a16:creationId xmlns:a16="http://schemas.microsoft.com/office/drawing/2014/main" id="{8E765F12-D8D1-46DE-94B5-CEF622488923}"/>
              </a:ext>
            </a:extLst>
          </p:cNvPr>
          <p:cNvSpPr txBox="1"/>
          <p:nvPr/>
        </p:nvSpPr>
        <p:spPr>
          <a:xfrm>
            <a:off x="8994096" y="5351488"/>
            <a:ext cx="1637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Trigger event</a:t>
            </a:r>
          </a:p>
        </p:txBody>
      </p:sp>
      <p:sp>
        <p:nvSpPr>
          <p:cNvPr id="27" name="Rectangle 52">
            <a:extLst>
              <a:ext uri="{FF2B5EF4-FFF2-40B4-BE49-F238E27FC236}">
                <a16:creationId xmlns:a16="http://schemas.microsoft.com/office/drawing/2014/main" id="{55262A84-BA96-46D3-8143-CBBED1F9893A}"/>
              </a:ext>
            </a:extLst>
          </p:cNvPr>
          <p:cNvSpPr/>
          <p:nvPr/>
        </p:nvSpPr>
        <p:spPr>
          <a:xfrm>
            <a:off x="5896500" y="1744400"/>
            <a:ext cx="793389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800" dirty="0"/>
              <a:t>   Install  Production</a:t>
            </a:r>
          </a:p>
        </p:txBody>
      </p:sp>
      <p:sp>
        <p:nvSpPr>
          <p:cNvPr id="28" name="Rectangle 53">
            <a:extLst>
              <a:ext uri="{FF2B5EF4-FFF2-40B4-BE49-F238E27FC236}">
                <a16:creationId xmlns:a16="http://schemas.microsoft.com/office/drawing/2014/main" id="{CB3F8B9A-8BDD-42E8-9909-D42F27EC80BA}"/>
              </a:ext>
            </a:extLst>
          </p:cNvPr>
          <p:cNvSpPr/>
          <p:nvPr/>
        </p:nvSpPr>
        <p:spPr>
          <a:xfrm>
            <a:off x="5198797" y="2717627"/>
            <a:ext cx="1987296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Testing + Release</a:t>
            </a:r>
          </a:p>
        </p:txBody>
      </p:sp>
      <p:sp>
        <p:nvSpPr>
          <p:cNvPr id="29" name="Rectangle 54">
            <a:extLst>
              <a:ext uri="{FF2B5EF4-FFF2-40B4-BE49-F238E27FC236}">
                <a16:creationId xmlns:a16="http://schemas.microsoft.com/office/drawing/2014/main" id="{09D725D5-7E88-4FC3-8BFF-70BFF8A0FFFA}"/>
              </a:ext>
            </a:extLst>
          </p:cNvPr>
          <p:cNvSpPr/>
          <p:nvPr/>
        </p:nvSpPr>
        <p:spPr>
          <a:xfrm>
            <a:off x="5198792" y="3667037"/>
            <a:ext cx="1987296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Root Cause Analysis</a:t>
            </a:r>
          </a:p>
        </p:txBody>
      </p:sp>
      <p:sp>
        <p:nvSpPr>
          <p:cNvPr id="30" name="Rectangle 55">
            <a:extLst>
              <a:ext uri="{FF2B5EF4-FFF2-40B4-BE49-F238E27FC236}">
                <a16:creationId xmlns:a16="http://schemas.microsoft.com/office/drawing/2014/main" id="{4E5FDC93-FBBB-44E1-B546-4351064B8560}"/>
              </a:ext>
            </a:extLst>
          </p:cNvPr>
          <p:cNvSpPr/>
          <p:nvPr/>
        </p:nvSpPr>
        <p:spPr>
          <a:xfrm>
            <a:off x="5235223" y="4627157"/>
            <a:ext cx="1987296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Incident Response</a:t>
            </a:r>
          </a:p>
        </p:txBody>
      </p:sp>
      <p:sp>
        <p:nvSpPr>
          <p:cNvPr id="31" name="Rectangle 56">
            <a:extLst>
              <a:ext uri="{FF2B5EF4-FFF2-40B4-BE49-F238E27FC236}">
                <a16:creationId xmlns:a16="http://schemas.microsoft.com/office/drawing/2014/main" id="{9E7D3A59-07F1-4EC9-B5F1-20AF388CE537}"/>
              </a:ext>
            </a:extLst>
          </p:cNvPr>
          <p:cNvSpPr/>
          <p:nvPr/>
        </p:nvSpPr>
        <p:spPr>
          <a:xfrm>
            <a:off x="5183552" y="5602517"/>
            <a:ext cx="1987296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76927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7976" y="391887"/>
            <a:ext cx="9144000" cy="1026366"/>
          </a:xfrm>
        </p:spPr>
        <p:txBody>
          <a:bodyPr>
            <a:normAutofit fontScale="90000"/>
          </a:bodyPr>
          <a:lstStyle/>
          <a:p>
            <a:r>
              <a:rPr lang="nl-NL" sz="7200" b="1" dirty="0" err="1">
                <a:solidFill>
                  <a:schemeClr val="bg1"/>
                </a:solidFill>
              </a:rPr>
              <a:t>Future</a:t>
            </a:r>
            <a:r>
              <a:rPr lang="nl-NL" sz="7200" b="1" dirty="0">
                <a:solidFill>
                  <a:schemeClr val="bg1"/>
                </a:solidFill>
              </a:rPr>
              <a:t> </a:t>
            </a:r>
            <a:r>
              <a:rPr lang="nl-NL" sz="7200" b="1" dirty="0" err="1">
                <a:solidFill>
                  <a:schemeClr val="bg1"/>
                </a:solidFill>
              </a:rPr>
              <a:t>and</a:t>
            </a:r>
            <a:r>
              <a:rPr lang="nl-NL" sz="7200" b="1" dirty="0">
                <a:solidFill>
                  <a:schemeClr val="bg1"/>
                </a:solidFill>
              </a:rPr>
              <a:t> </a:t>
            </a:r>
            <a:r>
              <a:rPr lang="nl-NL" sz="7200" b="1" dirty="0" err="1">
                <a:solidFill>
                  <a:schemeClr val="bg1"/>
                </a:solidFill>
              </a:rPr>
              <a:t>automation</a:t>
            </a:r>
            <a:endParaRPr lang="nl-NL" sz="7200" b="1" dirty="0">
              <a:solidFill>
                <a:schemeClr val="bg1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0" y="6238845"/>
            <a:ext cx="12192000" cy="6191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59" y="6278670"/>
            <a:ext cx="526032" cy="53950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199984" y="6278670"/>
            <a:ext cx="236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Remote </a:t>
            </a:r>
            <a:r>
              <a:rPr lang="nl-NL" sz="2800" b="1" dirty="0" err="1">
                <a:solidFill>
                  <a:schemeClr val="bg1"/>
                </a:solidFill>
              </a:rPr>
              <a:t>Syslog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F76A1B-8B05-423D-838F-D674DA67C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23" y="1997259"/>
            <a:ext cx="6178061" cy="286348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2E983F6-61D9-484F-91C0-78BE67471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13" y="4278922"/>
            <a:ext cx="1852246" cy="1852246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CD36FC87-5E45-4AD2-9027-5C59313EC30C}"/>
              </a:ext>
            </a:extLst>
          </p:cNvPr>
          <p:cNvSpPr txBox="1"/>
          <p:nvPr/>
        </p:nvSpPr>
        <p:spPr>
          <a:xfrm>
            <a:off x="6096000" y="5313825"/>
            <a:ext cx="3233147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RSX supports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monitoring concept </a:t>
            </a:r>
            <a:r>
              <a:rPr lang="nl-NL" sz="1200" dirty="0" err="1">
                <a:solidFill>
                  <a:schemeClr val="bg1"/>
                </a:solidFill>
              </a:rPr>
              <a:t>for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DevOps</a:t>
            </a:r>
            <a:endParaRPr lang="nl-NL" sz="1200" dirty="0">
              <a:solidFill>
                <a:schemeClr val="bg1"/>
              </a:solidFill>
            </a:endParaRPr>
          </a:p>
        </p:txBody>
      </p: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83107ED3-A2D1-41E8-8B46-748B01B3C49B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7712574" y="4860741"/>
            <a:ext cx="0" cy="4530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64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124" y="1247672"/>
            <a:ext cx="5660238" cy="35109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7976" y="391887"/>
            <a:ext cx="9144000" cy="1026366"/>
          </a:xfrm>
        </p:spPr>
        <p:txBody>
          <a:bodyPr>
            <a:normAutofit fontScale="90000"/>
          </a:bodyPr>
          <a:lstStyle/>
          <a:p>
            <a:r>
              <a:rPr lang="nl-NL" sz="7200" b="1" dirty="0">
                <a:solidFill>
                  <a:schemeClr val="bg1"/>
                </a:solidFill>
              </a:rPr>
              <a:t>RSX Interface</a:t>
            </a:r>
          </a:p>
        </p:txBody>
      </p:sp>
      <p:sp>
        <p:nvSpPr>
          <p:cNvPr id="3" name="Rechthoek 2"/>
          <p:cNvSpPr/>
          <p:nvPr/>
        </p:nvSpPr>
        <p:spPr>
          <a:xfrm>
            <a:off x="0" y="6238845"/>
            <a:ext cx="12192000" cy="6191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59" y="6278670"/>
            <a:ext cx="526032" cy="53950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199984" y="6278670"/>
            <a:ext cx="236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Remote </a:t>
            </a:r>
            <a:r>
              <a:rPr lang="nl-NL" sz="2800" b="1" dirty="0" err="1">
                <a:solidFill>
                  <a:schemeClr val="bg1"/>
                </a:solidFill>
              </a:rPr>
              <a:t>Syslog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062" y="2428462"/>
            <a:ext cx="5486207" cy="335914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457" y="3183669"/>
            <a:ext cx="4666277" cy="2999065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43813" y="1247673"/>
            <a:ext cx="30417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Capabilities</a:t>
            </a:r>
            <a:r>
              <a:rPr lang="nl-NL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Query </a:t>
            </a:r>
            <a:r>
              <a:rPr lang="nl-NL" dirty="0" err="1">
                <a:solidFill>
                  <a:schemeClr val="bg1"/>
                </a:solidFill>
              </a:rPr>
              <a:t>based</a:t>
            </a:r>
            <a:r>
              <a:rPr lang="nl-NL" dirty="0">
                <a:solidFill>
                  <a:schemeClr val="bg1"/>
                </a:solidFill>
              </a:rPr>
              <a:t> search</a:t>
            </a:r>
          </a:p>
          <a:p>
            <a:pPr marL="285750" indent="-285750">
              <a:buFontTx/>
              <a:buChar char="-"/>
            </a:pPr>
            <a:r>
              <a:rPr lang="nl-NL" dirty="0" err="1">
                <a:solidFill>
                  <a:schemeClr val="bg1"/>
                </a:solidFill>
              </a:rPr>
              <a:t>Visualisation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creator</a:t>
            </a: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Dashboard </a:t>
            </a:r>
            <a:r>
              <a:rPr lang="nl-NL" dirty="0" err="1">
                <a:solidFill>
                  <a:schemeClr val="bg1"/>
                </a:solidFill>
              </a:rPr>
              <a:t>creator</a:t>
            </a: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 err="1">
                <a:solidFill>
                  <a:schemeClr val="bg1"/>
                </a:solidFill>
              </a:rPr>
              <a:t>Maps</a:t>
            </a: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Machine </a:t>
            </a:r>
            <a:r>
              <a:rPr lang="nl-NL" dirty="0" err="1">
                <a:solidFill>
                  <a:schemeClr val="bg1"/>
                </a:solidFill>
              </a:rPr>
              <a:t>learning</a:t>
            </a: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 err="1">
                <a:solidFill>
                  <a:schemeClr val="bg1"/>
                </a:solidFill>
              </a:rPr>
              <a:t>Metrics</a:t>
            </a: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Logs stream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Uptime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SIEM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DEV Tools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Stack Monitoring</a:t>
            </a:r>
          </a:p>
          <a:p>
            <a:pPr marL="285750" indent="-285750">
              <a:buFontTx/>
              <a:buChar char="-"/>
            </a:pPr>
            <a:r>
              <a:rPr lang="nl-NL" dirty="0" err="1">
                <a:solidFill>
                  <a:schemeClr val="bg1"/>
                </a:solidFill>
              </a:rPr>
              <a:t>Settings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8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7976" y="391887"/>
            <a:ext cx="9144000" cy="1026366"/>
          </a:xfrm>
        </p:spPr>
        <p:txBody>
          <a:bodyPr>
            <a:normAutofit fontScale="90000"/>
          </a:bodyPr>
          <a:lstStyle/>
          <a:p>
            <a:r>
              <a:rPr lang="nl-NL" sz="7200" b="1" dirty="0">
                <a:solidFill>
                  <a:schemeClr val="bg1"/>
                </a:solidFill>
              </a:rPr>
              <a:t>RSX CLI</a:t>
            </a:r>
          </a:p>
        </p:txBody>
      </p:sp>
      <p:sp>
        <p:nvSpPr>
          <p:cNvPr id="3" name="Rechthoek 2"/>
          <p:cNvSpPr/>
          <p:nvPr/>
        </p:nvSpPr>
        <p:spPr>
          <a:xfrm>
            <a:off x="0" y="6238845"/>
            <a:ext cx="12192000" cy="6191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59" y="6278670"/>
            <a:ext cx="526032" cy="53950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199984" y="6278670"/>
            <a:ext cx="236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Remote </a:t>
            </a:r>
            <a:r>
              <a:rPr lang="nl-NL" sz="2800" b="1" dirty="0" err="1">
                <a:solidFill>
                  <a:schemeClr val="bg1"/>
                </a:solidFill>
              </a:rPr>
              <a:t>Syslog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43813" y="1247673"/>
            <a:ext cx="304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Capabilities</a:t>
            </a:r>
            <a:r>
              <a:rPr lang="nl-NL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Installation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Remote </a:t>
            </a:r>
            <a:r>
              <a:rPr lang="nl-NL" dirty="0" err="1">
                <a:solidFill>
                  <a:schemeClr val="bg1"/>
                </a:solidFill>
              </a:rPr>
              <a:t>Syslog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Elastic</a:t>
            </a:r>
            <a:r>
              <a:rPr lang="nl-NL" dirty="0">
                <a:solidFill>
                  <a:schemeClr val="bg1"/>
                </a:solidFill>
              </a:rPr>
              <a:t> viewer (CLI)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2387" y="1610084"/>
            <a:ext cx="5907770" cy="278538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2636" y="3345398"/>
            <a:ext cx="5117323" cy="25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7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587" y="2761024"/>
            <a:ext cx="4535844" cy="34139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7976" y="391887"/>
            <a:ext cx="9144000" cy="1026366"/>
          </a:xfrm>
        </p:spPr>
        <p:txBody>
          <a:bodyPr>
            <a:normAutofit fontScale="90000"/>
          </a:bodyPr>
          <a:lstStyle/>
          <a:p>
            <a:r>
              <a:rPr lang="nl-NL" sz="7200" b="1" dirty="0">
                <a:solidFill>
                  <a:schemeClr val="bg1"/>
                </a:solidFill>
              </a:rPr>
              <a:t>RSX Info</a:t>
            </a:r>
          </a:p>
        </p:txBody>
      </p:sp>
      <p:sp>
        <p:nvSpPr>
          <p:cNvPr id="3" name="Rechthoek 2"/>
          <p:cNvSpPr/>
          <p:nvPr/>
        </p:nvSpPr>
        <p:spPr>
          <a:xfrm>
            <a:off x="0" y="6238845"/>
            <a:ext cx="12192000" cy="6191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59" y="6278670"/>
            <a:ext cx="526032" cy="53950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199984" y="6278670"/>
            <a:ext cx="236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Remote </a:t>
            </a:r>
            <a:r>
              <a:rPr lang="nl-NL" sz="2800" b="1" dirty="0" err="1">
                <a:solidFill>
                  <a:schemeClr val="bg1"/>
                </a:solidFill>
              </a:rPr>
              <a:t>Syslog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50506" y="1247673"/>
            <a:ext cx="3722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Info/</a:t>
            </a:r>
            <a:r>
              <a:rPr lang="nl-NL" dirty="0" err="1">
                <a:solidFill>
                  <a:schemeClr val="bg1"/>
                </a:solidFill>
              </a:rPr>
              <a:t>documentation</a:t>
            </a:r>
            <a:r>
              <a:rPr lang="nl-NL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Webpage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GitHub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Read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docs</a:t>
            </a: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Cisco DEVNET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9981" y="1327037"/>
            <a:ext cx="4692630" cy="227788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8805" y="1812378"/>
            <a:ext cx="5214170" cy="25310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6AB4049-5A3E-4FAD-A6F0-1730A2AC5C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0" y="4003266"/>
            <a:ext cx="4471770" cy="21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5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7976" y="391887"/>
            <a:ext cx="9144000" cy="1026366"/>
          </a:xfrm>
        </p:spPr>
        <p:txBody>
          <a:bodyPr>
            <a:normAutofit fontScale="90000"/>
          </a:bodyPr>
          <a:lstStyle/>
          <a:p>
            <a:r>
              <a:rPr lang="nl-NL" sz="7200" b="1" dirty="0">
                <a:solidFill>
                  <a:schemeClr val="bg1"/>
                </a:solidFill>
              </a:rPr>
              <a:t>Question?</a:t>
            </a:r>
          </a:p>
        </p:txBody>
      </p:sp>
      <p:sp>
        <p:nvSpPr>
          <p:cNvPr id="3" name="Rechthoek 2"/>
          <p:cNvSpPr/>
          <p:nvPr/>
        </p:nvSpPr>
        <p:spPr>
          <a:xfrm>
            <a:off x="0" y="6238845"/>
            <a:ext cx="12192000" cy="61915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59" y="6278670"/>
            <a:ext cx="526032" cy="53950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199984" y="6278670"/>
            <a:ext cx="236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Remote </a:t>
            </a:r>
            <a:r>
              <a:rPr lang="nl-NL" sz="2800" b="1" dirty="0" err="1">
                <a:solidFill>
                  <a:schemeClr val="bg1"/>
                </a:solidFill>
              </a:rPr>
              <a:t>Syslog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206482" y="1259633"/>
            <a:ext cx="19500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88685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167</Words>
  <Application>Microsoft Office PowerPoint</Application>
  <PresentationFormat>Breedbeeld</PresentationFormat>
  <Paragraphs>65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Remote Syslog X</vt:lpstr>
      <vt:lpstr>Concept</vt:lpstr>
      <vt:lpstr>Architecture</vt:lpstr>
      <vt:lpstr>Process</vt:lpstr>
      <vt:lpstr>Future and automation</vt:lpstr>
      <vt:lpstr>RSX Interface</vt:lpstr>
      <vt:lpstr>RSX CLI</vt:lpstr>
      <vt:lpstr>RSX Info</vt:lpstr>
      <vt:lpstr>Question?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Slenter T.A.M. (Tom)</dc:creator>
  <cp:lastModifiedBy>Slenter, T.A.M. (Tom)</cp:lastModifiedBy>
  <cp:revision>23</cp:revision>
  <dcterms:created xsi:type="dcterms:W3CDTF">2020-03-11T08:19:07Z</dcterms:created>
  <dcterms:modified xsi:type="dcterms:W3CDTF">2022-01-23T22:32:51Z</dcterms:modified>
</cp:coreProperties>
</file>